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9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1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4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0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81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3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67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7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7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73A2F-42CA-45B9-9B65-71537EA9124E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195DC-B614-4CD9-BF1F-68702D424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7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ICCV51070.2023.00355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i.org/10.1109/ICCV51070.2023.00355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i.org/10.1109/ICCV51070.2023.00355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2762" y="327913"/>
            <a:ext cx="703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lt"/>
              </a:rPr>
              <a:t>扩散模型天生缺少对空间约束提示词的理解</a:t>
            </a:r>
            <a:endParaRPr lang="zh-CN" altLang="en-US" sz="2400" b="1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7" y="1135834"/>
            <a:ext cx="10115550" cy="4391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34780"/>
            <a:ext cx="9836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R.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23" y="5688449"/>
            <a:ext cx="857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+mn-ea"/>
              </a:rPr>
              <a:t>经典的扩散模型的图像生成的过程是每个像素同时进行去噪，不存在空间约束信息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65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2762" y="327913"/>
            <a:ext cx="703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lt"/>
              </a:rPr>
              <a:t>空间约束能力训练：前瞻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903893"/>
            <a:ext cx="98364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R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10684–10695. 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L. Zhang, A. Rao, and M.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‘Adding Conditional Control to Text-to-Image Diffusion Models’, in 2023 IEEE/CVF International Conference on Computer Vision (ICCV), Oct. 2023, pp. 3813–3824.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10.1109/ICCV51070.2023.00355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400" dirty="0" smtClean="0"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762" y="985421"/>
            <a:ext cx="11185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使以</a:t>
            </a:r>
            <a:r>
              <a:rPr lang="en-US" altLang="zh-CN" dirty="0" smtClean="0"/>
              <a:t>Stable Diffusion</a:t>
            </a:r>
            <a:r>
              <a:rPr lang="zh-CN" altLang="en-US" dirty="0" smtClean="0"/>
              <a:t>为首</a:t>
            </a:r>
            <a:r>
              <a:rPr lang="en-US" altLang="zh-CN" dirty="0" smtClean="0"/>
              <a:t>text-to-image</a:t>
            </a:r>
            <a:r>
              <a:rPr lang="zh-CN" altLang="en-US" dirty="0" smtClean="0"/>
              <a:t>模型获得空间约束能力，最简单的方法是直接对模型本身进行继续训练或者直接微调</a:t>
            </a:r>
            <a:r>
              <a:rPr lang="en-US" altLang="zh-CN" dirty="0" smtClean="0"/>
              <a:t>,</a:t>
            </a:r>
            <a:r>
              <a:rPr lang="zh-CN" altLang="en-US" dirty="0" smtClean="0"/>
              <a:t> 然而基座扩散模型</a:t>
            </a:r>
            <a:r>
              <a:rPr lang="en-US" altLang="zh-CN" dirty="0" smtClean="0"/>
              <a:t>(Stable Diffusion)</a:t>
            </a:r>
            <a:r>
              <a:rPr lang="zh-CN" altLang="en-US" dirty="0" smtClean="0"/>
              <a:t>的预训练数据集数量 （</a:t>
            </a:r>
            <a:r>
              <a:rPr lang="en-US" altLang="zh-CN" dirty="0" smtClean="0"/>
              <a:t>e.g. LAION-5B</a:t>
            </a:r>
            <a:r>
              <a:rPr lang="zh-CN" altLang="en-US" dirty="0" smtClean="0"/>
              <a:t>）远大于微调数据集</a:t>
            </a:r>
            <a:r>
              <a:rPr lang="en-US" altLang="zh-CN" dirty="0" smtClean="0"/>
              <a:t>(~100K)</a:t>
            </a:r>
            <a:r>
              <a:rPr lang="zh-CN" altLang="en-US" dirty="0" smtClean="0"/>
              <a:t>，</a:t>
            </a:r>
            <a:r>
              <a:rPr lang="zh-CN" altLang="en-US" dirty="0" smtClean="0"/>
              <a:t>直接微调往往导致过拟合、灾难性遗忘和模式崩塌的问题，因此设置精致的策略十分必要</a:t>
            </a:r>
            <a:r>
              <a:rPr lang="en-US" altLang="zh-CN" dirty="0" smtClean="0"/>
              <a:t>[2]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35058" y="1933575"/>
            <a:ext cx="104103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Strategies for Diffusion Models [2]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HyperNetwork</a:t>
            </a:r>
            <a:endParaRPr lang="en-US" altLang="zh-CN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Trains a small recurrent neural network to influence the weights of a larger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Image generation with GANs and Stable Diffusion to alter artistic styles.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Adapter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NLP Use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Embeds new module layers in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Use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Incremental learning and domain adaptation, often with CLIP.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Vision transformers and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-Adapter.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Additive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Freezes original model weights, adds new parameters through: Learned weight masks, pruning, hard attention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Side-Tuning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Adds a side branch model to learn extra functionality.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Blending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Linearly blends outputs of a frozen model and the new network with a predefined weight schedule.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Low-Rank Adaptation (</a:t>
            </a:r>
            <a:r>
              <a:rPr lang="en-US" altLang="zh-CN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Learns parameter offsets using low-rank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Prevents catastrophic forgetting by leveraging low intrinsic dimension subspaces.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Zero-Initialized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ControlNet.</a:t>
            </a:r>
          </a:p>
        </p:txBody>
      </p:sp>
    </p:spTree>
    <p:extLst>
      <p:ext uri="{BB962C8B-B14F-4D97-AF65-F5344CB8AC3E}">
        <p14:creationId xmlns:p14="http://schemas.microsoft.com/office/powerpoint/2010/main" val="234056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2762" y="327913"/>
            <a:ext cx="703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lt"/>
              </a:rPr>
              <a:t>空间约束（一）：</a:t>
            </a:r>
            <a:r>
              <a:rPr lang="en-US" altLang="zh-CN" sz="2400" b="1" dirty="0" err="1" smtClean="0">
                <a:latin typeface="+mj-lt"/>
              </a:rPr>
              <a:t>SD+ControlNet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34780"/>
            <a:ext cx="9836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L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 A. Rao, and M.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‘Adding Conditional Control to Text-to-Image Diffusion Models’, in 2023 IEEE/CVF International Conference on Computer Vision (ICCV), Oct. 2023, pp. 3813–3824.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10.1109/ICCV51070.2023.00355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9923" y="5688449"/>
            <a:ext cx="857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n-ea"/>
              </a:rPr>
              <a:t>ControlNet</a:t>
            </a:r>
            <a:r>
              <a:rPr lang="zh-CN" altLang="en-US" dirty="0" smtClean="0">
                <a:latin typeface="+mn-ea"/>
              </a:rPr>
              <a:t>冻结</a:t>
            </a:r>
            <a:r>
              <a:rPr lang="en-US" altLang="zh-CN" dirty="0" smtClean="0">
                <a:latin typeface="+mn-ea"/>
              </a:rPr>
              <a:t>Stable Diffusion</a:t>
            </a:r>
            <a:r>
              <a:rPr lang="zh-CN" altLang="en-US" dirty="0" smtClean="0">
                <a:latin typeface="+mn-ea"/>
              </a:rPr>
              <a:t>的权重，同时</a:t>
            </a:r>
            <a:r>
              <a:rPr lang="zh-CN" altLang="en-US" dirty="0" smtClean="0">
                <a:latin typeface="+mn-ea"/>
              </a:rPr>
              <a:t>复制</a:t>
            </a:r>
            <a:r>
              <a:rPr lang="en-US" altLang="zh-CN" dirty="0" smtClean="0">
                <a:latin typeface="+mn-ea"/>
              </a:rPr>
              <a:t>Stable Diffusion</a:t>
            </a:r>
            <a:r>
              <a:rPr lang="zh-CN" altLang="en-US" dirty="0" smtClean="0">
                <a:latin typeface="+mn-ea"/>
              </a:rPr>
              <a:t>的</a:t>
            </a:r>
            <a:r>
              <a:rPr lang="en-US" altLang="zh-CN" dirty="0" smtClean="0">
                <a:latin typeface="+mn-ea"/>
              </a:rPr>
              <a:t>Encoder</a:t>
            </a:r>
            <a:r>
              <a:rPr lang="zh-CN" altLang="en-US" dirty="0" smtClean="0">
                <a:latin typeface="+mn-ea"/>
              </a:rPr>
              <a:t>权重在此基础上进行训练，通过</a:t>
            </a:r>
            <a:r>
              <a:rPr lang="en-US" altLang="zh-CN" dirty="0" smtClean="0">
                <a:latin typeface="+mn-ea"/>
              </a:rPr>
              <a:t>ControlNet</a:t>
            </a:r>
            <a:r>
              <a:rPr lang="zh-CN" altLang="en-US" dirty="0" smtClean="0">
                <a:latin typeface="+mn-ea"/>
              </a:rPr>
              <a:t>网络实现空间约束能力 </a:t>
            </a:r>
            <a:r>
              <a:rPr lang="en-US" altLang="zh-CN" dirty="0" smtClean="0">
                <a:latin typeface="+mn-ea"/>
              </a:rPr>
              <a:t>[2]</a:t>
            </a:r>
            <a:endParaRPr lang="zh-CN" altLang="en-US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2" y="789578"/>
            <a:ext cx="3345704" cy="465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68" y="1066578"/>
            <a:ext cx="4954583" cy="41309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72758" y="5197577"/>
            <a:ext cx="851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Segmentation Map as Spatial Condition with fancy output </a:t>
            </a:r>
          </a:p>
        </p:txBody>
      </p:sp>
    </p:spTree>
    <p:extLst>
      <p:ext uri="{BB962C8B-B14F-4D97-AF65-F5344CB8AC3E}">
        <p14:creationId xmlns:p14="http://schemas.microsoft.com/office/powerpoint/2010/main" val="22680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2762" y="327913"/>
            <a:ext cx="703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lt"/>
              </a:rPr>
              <a:t>空间约束（一）：</a:t>
            </a:r>
            <a:r>
              <a:rPr lang="en-US" altLang="zh-CN" sz="2400" b="1" dirty="0" err="1" smtClean="0">
                <a:latin typeface="+mj-lt"/>
              </a:rPr>
              <a:t>SD+ControlNet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34780"/>
            <a:ext cx="9836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L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 A. Rao, and M.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‘Adding Conditional Control to Text-to-Image Diffusion Models’, in 2023 IEEE/CVF International Conference on Computer Vision (ICCV), Oct. 2023, pp. 3813–3824.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10.1109/ICCV51070.2023.00355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79898" y="5688449"/>
            <a:ext cx="1227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+mn-ea"/>
              </a:rPr>
              <a:t>缺陷：训练数据是一张图像文本对，不包含同一张图像的前后变化信息，仍然是一个</a:t>
            </a:r>
            <a:r>
              <a:rPr lang="en-US" altLang="zh-CN" dirty="0" smtClean="0">
                <a:latin typeface="+mn-ea"/>
              </a:rPr>
              <a:t>text-to-image</a:t>
            </a:r>
            <a:r>
              <a:rPr lang="zh-CN" altLang="en-US" dirty="0" smtClean="0">
                <a:latin typeface="+mn-ea"/>
              </a:rPr>
              <a:t>模型 </a:t>
            </a:r>
            <a:r>
              <a:rPr lang="en-US" altLang="zh-CN" dirty="0" smtClean="0">
                <a:latin typeface="+mn-ea"/>
              </a:rPr>
              <a:t>[2]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4" y="911118"/>
            <a:ext cx="3345704" cy="4655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41" y="1630319"/>
            <a:ext cx="7406941" cy="36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2761" y="327913"/>
            <a:ext cx="925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lt"/>
              </a:rPr>
              <a:t>空间约束（二）：</a:t>
            </a:r>
            <a:r>
              <a:rPr lang="en-US" altLang="zh-CN" sz="2400" b="1" dirty="0" smtClean="0">
                <a:latin typeface="+mj-lt"/>
              </a:rPr>
              <a:t>SD+3DControlNet (Temporal) </a:t>
            </a:r>
            <a:r>
              <a:rPr lang="zh-CN" altLang="en-US" sz="2400" b="1" dirty="0" smtClean="0">
                <a:latin typeface="+mj-lt"/>
              </a:rPr>
              <a:t>→ </a:t>
            </a:r>
            <a:r>
              <a:rPr lang="en-US" altLang="zh-CN" sz="2400" b="1" dirty="0" smtClean="0">
                <a:solidFill>
                  <a:srgbClr val="FF0000"/>
                </a:solidFill>
                <a:latin typeface="+mj-lt"/>
              </a:rPr>
              <a:t>DiffusionSat</a:t>
            </a:r>
            <a:endParaRPr lang="zh-CN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34780"/>
            <a:ext cx="694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S. Khanna et al., ‘DiffusionSat: A Generative Foundation Model for Satellite Imagery’, presented at the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Twelfth International Conference on Learning Representations, Oct. 2023.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725" y="5688449"/>
            <a:ext cx="10573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n-ea"/>
              </a:rPr>
              <a:t>DiffusionSat</a:t>
            </a:r>
            <a:r>
              <a:rPr lang="zh-CN" altLang="en-US" dirty="0" smtClean="0">
                <a:latin typeface="+mn-ea"/>
              </a:rPr>
              <a:t>使用同个地点的时序数据进行</a:t>
            </a:r>
            <a:r>
              <a:rPr lang="en-US" altLang="zh-CN" dirty="0" smtClean="0">
                <a:latin typeface="+mn-ea"/>
              </a:rPr>
              <a:t>ControlNet</a:t>
            </a:r>
            <a:r>
              <a:rPr lang="zh-CN" altLang="en-US" dirty="0" smtClean="0">
                <a:latin typeface="+mn-ea"/>
              </a:rPr>
              <a:t>的训练，使模型获得序列图像生成的能力</a:t>
            </a:r>
            <a:endParaRPr lang="en-US" altLang="zh-CN" dirty="0" smtClean="0">
              <a:latin typeface="+mn-ea"/>
            </a:endParaRPr>
          </a:p>
          <a:p>
            <a:pPr algn="ctr"/>
            <a:r>
              <a:rPr lang="zh-CN" altLang="en-US" dirty="0" smtClean="0">
                <a:latin typeface="+mn-ea"/>
              </a:rPr>
              <a:t>如此，参考图（如灾前图像）作为输入条件控制，可以极大程度的保持原有图像的信息 </a:t>
            </a:r>
            <a:r>
              <a:rPr lang="en-US" altLang="zh-CN" dirty="0" smtClean="0">
                <a:latin typeface="+mn-ea"/>
              </a:rPr>
              <a:t>[3]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6" y="1169273"/>
            <a:ext cx="8800731" cy="45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725</Words>
  <Application>Microsoft Office PowerPoint</Application>
  <PresentationFormat>宽屏</PresentationFormat>
  <Paragraphs>36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12</cp:revision>
  <dcterms:created xsi:type="dcterms:W3CDTF">2024-07-13T11:21:29Z</dcterms:created>
  <dcterms:modified xsi:type="dcterms:W3CDTF">2024-07-13T12:21:55Z</dcterms:modified>
</cp:coreProperties>
</file>